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80" r:id="rId22"/>
    <p:sldId id="281" r:id="rId23"/>
    <p:sldId id="282" r:id="rId24"/>
    <p:sldId id="292" r:id="rId25"/>
    <p:sldId id="293" r:id="rId26"/>
    <p:sldId id="283" r:id="rId27"/>
    <p:sldId id="285" r:id="rId28"/>
    <p:sldId id="286" r:id="rId29"/>
    <p:sldId id="287" r:id="rId30"/>
    <p:sldId id="288" r:id="rId31"/>
    <p:sldId id="291" r:id="rId3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48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7.jpe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40.jpeg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0.jpe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https://iamgd67.github.io/visual-programming-teaching" TargetMode="External"/><Relationship Id="rId4" Type="http://schemas.openxmlformats.org/officeDocument/2006/relationships/image" Target="../media/image5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38588" y="1138238"/>
            <a:ext cx="4501515" cy="13335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525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初识计算机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3938588" y="2471738"/>
            <a:ext cx="2982278" cy="7524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240" dirty="0">
                <a:solidFill>
                  <a:srgbClr val="E273A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幼儿园大一班主教</a:t>
            </a:r>
            <a:endParaRPr lang="en-US" sz="2240" dirty="0"/>
          </a:p>
        </p:txBody>
      </p:sp>
      <p:sp>
        <p:nvSpPr>
          <p:cNvPr id="4" name="Text 2"/>
          <p:cNvSpPr/>
          <p:nvPr/>
        </p:nvSpPr>
        <p:spPr>
          <a:xfrm>
            <a:off x="3938588" y="3876675"/>
            <a:ext cx="19431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刘念爸爸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938588" y="4186238"/>
            <a:ext cx="19431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2025-05-20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早期计算工具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29950"/>
            <a:ext cx="3503002" cy="2618160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397" y="293346"/>
            <a:ext cx="3350603" cy="3697631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BD3E98-76CD-2344-E038-2082808B92C6}"/>
              </a:ext>
            </a:extLst>
          </p:cNvPr>
          <p:cNvSpPr txBox="1"/>
          <p:nvPr/>
        </p:nvSpPr>
        <p:spPr>
          <a:xfrm>
            <a:off x="586153" y="792845"/>
            <a:ext cx="4572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中国人发明的算盘，英国人发明的差分机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第一台电子通用计算机：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893703"/>
            <a:ext cx="7715250" cy="36418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9157" y="1400126"/>
            <a:ext cx="3086981" cy="26334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95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1946 年，世界上第一台通用电子计算机 ENIAC（Electronic Numerical Integrator And Calculator，电子数字积分计算机） 在美国诞生,占地</a:t>
            </a:r>
            <a:r>
              <a:rPr lang="en-US" sz="1295" dirty="0">
                <a:solidFill>
                  <a:schemeClr val="accent2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167平方米</a:t>
            </a:r>
            <a:r>
              <a:rPr lang="en-US" sz="1295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，它使用电子管，每秒可进行 5000 次加法运算。</a:t>
            </a:r>
            <a:endParaRPr lang="en-US" sz="129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rcRect l="10599" r="10599"/>
          <a:stretch/>
        </p:blipFill>
        <p:spPr>
          <a:xfrm>
            <a:off x="4720910" y="893703"/>
            <a:ext cx="3756340" cy="364184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计算机原器件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6292" y="1047750"/>
            <a:ext cx="5926667" cy="3333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000" y="1347684"/>
            <a:ext cx="2865414" cy="1554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经过技术的进步迭代，庞然大物慢慢变小巧，能力更强，送到了家家户户，送到了每个人手中。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rcRect l="-89707" r="-89707"/>
          <a:stretch/>
        </p:blipFill>
        <p:spPr>
          <a:xfrm>
            <a:off x="1656292" y="2790249"/>
            <a:ext cx="2864556" cy="155575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rcRect l="-11442" r="-11442"/>
          <a:stretch/>
        </p:blipFill>
        <p:spPr>
          <a:xfrm>
            <a:off x="4716677" y="1080984"/>
            <a:ext cx="2867642" cy="155575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rcRect l="-19048" r="-19048"/>
          <a:stretch/>
        </p:blipFill>
        <p:spPr>
          <a:xfrm>
            <a:off x="4717545" y="2790249"/>
            <a:ext cx="2864556" cy="155575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E862E2-C007-6C72-8D64-44C0C9774043}"/>
              </a:ext>
            </a:extLst>
          </p:cNvPr>
          <p:cNvSpPr txBox="1"/>
          <p:nvPr/>
        </p:nvSpPr>
        <p:spPr>
          <a:xfrm>
            <a:off x="725639" y="7116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电子管，晶体管，集成电路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重要的人物</a:t>
            </a:r>
            <a:endParaRPr lang="en-US" sz="266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6463" y="1462088"/>
            <a:ext cx="500063" cy="166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4862" y="1735016"/>
            <a:ext cx="3243263" cy="2114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图灵</a:t>
            </a:r>
            <a:br>
              <a:rPr dirty="0"/>
            </a:br>
            <a:r>
              <a:rPr lang="en-US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被誉为计算机科学之父，提出图灵机，图灵测试等概念，为计算机发发展提供坚实的理论基础</a:t>
            </a:r>
            <a:endParaRPr lang="en-US" sz="1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725" y="1462088"/>
            <a:ext cx="504825" cy="166688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rcRect t="9364" b="9364"/>
          <a:stretch/>
        </p:blipFill>
        <p:spPr>
          <a:xfrm>
            <a:off x="4392133" y="1617053"/>
            <a:ext cx="4376453" cy="21145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3D32F9-04FE-76A5-73EF-4D7124743F2C}"/>
              </a:ext>
            </a:extLst>
          </p:cNvPr>
          <p:cNvSpPr txBox="1"/>
          <p:nvPr/>
        </p:nvSpPr>
        <p:spPr>
          <a:xfrm>
            <a:off x="390526" y="3731602"/>
            <a:ext cx="4572000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二战时期，制造机器破解德军密码，为盟军最终取得胜利作出了卓越贡献，是拯救世界的英雄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 err="1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图灵</a:t>
            </a:r>
            <a:r>
              <a:rPr lang="zh-CN" alt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测试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872" y="1047750"/>
            <a:ext cx="6619506" cy="3333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8244" y="2841994"/>
            <a:ext cx="2192965" cy="147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085" dirty="0"/>
          </a:p>
        </p:txBody>
      </p:sp>
      <p:sp>
        <p:nvSpPr>
          <p:cNvPr id="5" name="Text 2"/>
          <p:cNvSpPr/>
          <p:nvPr/>
        </p:nvSpPr>
        <p:spPr>
          <a:xfrm>
            <a:off x="2379035" y="3643128"/>
            <a:ext cx="5850565" cy="147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目前ai基本已能通过图灵测试 https://zhuanlan.zhihu.com/p/1891083329836651768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pic>
        <p:nvPicPr>
          <p:cNvPr id="9" name="image.png">
            <a:extLst>
              <a:ext uri="{FF2B5EF4-FFF2-40B4-BE49-F238E27FC236}">
                <a16:creationId xmlns:a16="http://schemas.microsoft.com/office/drawing/2014/main" id="{A8184D3A-15F5-C3B1-378D-6B29EF9C991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687348" y="247713"/>
            <a:ext cx="4780252" cy="33326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冯诺依曼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3938" y="988219"/>
            <a:ext cx="7715250" cy="34528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rcRect t="-4347" b="-4347"/>
          <a:stretch/>
        </p:blipFill>
        <p:spPr>
          <a:xfrm>
            <a:off x="4332371" y="1321296"/>
            <a:ext cx="3519488" cy="19812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3410" y="1406907"/>
            <a:ext cx="3243263" cy="2114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冯诺依曼</a:t>
            </a:r>
            <a:br>
              <a:rPr dirty="0"/>
            </a:br>
            <a:r>
              <a:rPr lang="en-US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被誉为现代计算机之父，提出了冯诺依曼架构，对计算机的发展产生了深远影响，推动了计算机技术的飞速发展。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未来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988219"/>
            <a:ext cx="7715250" cy="34528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rcRect l="-4241" r="-4241"/>
          <a:stretch/>
        </p:blipFill>
        <p:spPr>
          <a:xfrm>
            <a:off x="2505075" y="1307306"/>
            <a:ext cx="4233863" cy="264318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84694C-5BBE-4D17-5353-F6B49BDA45A5}"/>
              </a:ext>
            </a:extLst>
          </p:cNvPr>
          <p:cNvSpPr txBox="1"/>
          <p:nvPr/>
        </p:nvSpPr>
        <p:spPr>
          <a:xfrm>
            <a:off x="750094" y="1193007"/>
            <a:ext cx="14890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量子计算机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比现在的超级计算机还快许多倍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4613" y="1500188"/>
            <a:ext cx="2028825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03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2614613" y="2743200"/>
            <a:ext cx="510159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406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计算机能帮我们做什么</a:t>
            </a:r>
            <a:endParaRPr lang="en-US" sz="406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教学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047750"/>
            <a:ext cx="2014538" cy="2319338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8" y="1047750"/>
            <a:ext cx="3786188" cy="1514475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32B976-2A19-E58E-9AF3-1C7935675BD6}"/>
              </a:ext>
            </a:extLst>
          </p:cNvPr>
          <p:cNvSpPr txBox="1"/>
          <p:nvPr/>
        </p:nvSpPr>
        <p:spPr>
          <a:xfrm>
            <a:off x="1352550" y="4071523"/>
            <a:ext cx="6748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可以帮我们方便的整理，制作课件，直接连接电视、投影仪。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cad计算机辅助设计</a:t>
            </a:r>
            <a:endParaRPr lang="en-US" sz="266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pic>
        <p:nvPicPr>
          <p:cNvPr id="6" name="image.png">
            <a:extLst>
              <a:ext uri="{FF2B5EF4-FFF2-40B4-BE49-F238E27FC236}">
                <a16:creationId xmlns:a16="http://schemas.microsoft.com/office/drawing/2014/main" id="{34B45683-3213-7C2B-3AD5-E3C80B21A08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09650" y="1453662"/>
            <a:ext cx="6422781" cy="34904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E5E14B-6E62-6B89-0E64-96AF0D528510}"/>
              </a:ext>
            </a:extLst>
          </p:cNvPr>
          <p:cNvSpPr txBox="1"/>
          <p:nvPr/>
        </p:nvSpPr>
        <p:spPr>
          <a:xfrm>
            <a:off x="762000" y="9326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帮助设计、制造 飞机，大楼，玩具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2238" y="428625"/>
            <a:ext cx="5162550" cy="828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20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CONTENTS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662238" y="1347787"/>
            <a:ext cx="5386388" cy="3219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什么是计算机</a:t>
            </a:r>
            <a:endParaRPr lang="en-US" sz="20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</a:t>
            </a:r>
            <a:r>
              <a:rPr lang="zh-CN" altLang="en-US" sz="20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分类</a:t>
            </a:r>
            <a:endParaRPr lang="en-US" altLang="zh-CN" sz="20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zh-CN" altLang="en-US" sz="20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</a:t>
            </a:r>
            <a:r>
              <a:rPr lang="en-US" sz="2000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发展历史</a:t>
            </a:r>
            <a:endParaRPr lang="en-US" sz="2000" dirty="0"/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计算机能帮我们做什么</a:t>
            </a:r>
            <a:endParaRPr lang="en-US" sz="2000" dirty="0"/>
          </a:p>
          <a:p>
            <a:pPr marL="190500" indent="-1905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为什么计算机能做这么多不同的事</a:t>
            </a:r>
            <a:r>
              <a:rPr lang="en-US" sz="20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？</a:t>
            </a:r>
          </a:p>
          <a:p>
            <a:pPr marL="190500" indent="-1905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编程入门</a:t>
            </a:r>
            <a:endParaRPr lang="en-US" sz="20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通信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1047750"/>
            <a:ext cx="2962275" cy="3709988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国际像棋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047750"/>
            <a:ext cx="6624638" cy="3709988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0A391D-CB81-6DE6-6A5E-304CA2E01449}"/>
              </a:ext>
            </a:extLst>
          </p:cNvPr>
          <p:cNvSpPr txBox="1"/>
          <p:nvPr/>
        </p:nvSpPr>
        <p:spPr>
          <a:xfrm>
            <a:off x="2813538" y="5850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1997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月战胜人类冠军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围棋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3" y="1047750"/>
            <a:ext cx="6638925" cy="3709988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94D846-D391-9E19-6018-FABD46B58374}"/>
              </a:ext>
            </a:extLst>
          </p:cNvPr>
          <p:cNvSpPr txBox="1"/>
          <p:nvPr/>
        </p:nvSpPr>
        <p:spPr>
          <a:xfrm>
            <a:off x="2379345" y="4583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月，战胜排名第一棋手 柯洁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 err="1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人工智能</a:t>
            </a:r>
            <a:endParaRPr lang="en-US" sz="26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32" y="1822995"/>
            <a:ext cx="4979876" cy="2803633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060B7B-66E4-46C6-AE8C-6832916065C5}"/>
              </a:ext>
            </a:extLst>
          </p:cNvPr>
          <p:cNvSpPr txBox="1"/>
          <p:nvPr/>
        </p:nvSpPr>
        <p:spPr>
          <a:xfrm>
            <a:off x="723900" y="981185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博学多才的助理</a:t>
            </a:r>
          </a:p>
          <a:p>
            <a:pPr marL="742950" lvl="1" indent="-285750">
              <a:buFont typeface="+mj-lt"/>
              <a:buAutoNum type="alphaLcPeriod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查询资料好帮手</a:t>
            </a:r>
          </a:p>
          <a:p>
            <a:pPr marL="742950" lvl="1" indent="-285750">
              <a:buFont typeface="+mj-lt"/>
              <a:buAutoNum type="alphaLcPeriod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为什么解答高手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5675E0-FFE0-95F3-85B9-9F9007921F6C}"/>
              </a:ext>
            </a:extLst>
          </p:cNvPr>
          <p:cNvSpPr txBox="1"/>
          <p:nvPr/>
        </p:nvSpPr>
        <p:spPr>
          <a:xfrm>
            <a:off x="653562" y="2684988"/>
            <a:ext cx="49354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多模态信息融合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通感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文字生成图片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视频智能分析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BBB438-A58D-0397-3492-A1E1EE45FCAD}"/>
              </a:ext>
            </a:extLst>
          </p:cNvPr>
          <p:cNvSpPr txBox="1"/>
          <p:nvPr/>
        </p:nvSpPr>
        <p:spPr>
          <a:xfrm>
            <a:off x="723900" y="4287519"/>
            <a:ext cx="511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通用智能机器人（未来）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DCD66EA-1C50-0C69-D85F-BC6BFB0FABB1}"/>
              </a:ext>
            </a:extLst>
          </p:cNvPr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zh-CN" alt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文字生成图片示例</a:t>
            </a:r>
            <a:endParaRPr lang="en-US" sz="2660" dirty="0"/>
          </a:p>
        </p:txBody>
      </p:sp>
      <p:pic>
        <p:nvPicPr>
          <p:cNvPr id="4" name="image.png">
            <a:extLst>
              <a:ext uri="{FF2B5EF4-FFF2-40B4-BE49-F238E27FC236}">
                <a16:creationId xmlns:a16="http://schemas.microsoft.com/office/drawing/2014/main" id="{E9CF2E44-E4F8-243A-6C46-B2879090457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4768" y="2027531"/>
            <a:ext cx="5332534" cy="28873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87443E-6746-2CD2-5889-B00BF0EF532E}"/>
              </a:ext>
            </a:extLst>
          </p:cNvPr>
          <p:cNvSpPr txBox="1"/>
          <p:nvPr/>
        </p:nvSpPr>
        <p:spPr>
          <a:xfrm>
            <a:off x="762000" y="94262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262626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画图：家长爸爸进行计算机入门助教课的场景，幼儿园大一班学生在小板凳上坐好，认证听课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20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FE24-C3D6-6AD4-EB65-286F6668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8DF957-4562-DDCD-6D5E-661960567FFD}"/>
              </a:ext>
            </a:extLst>
          </p:cNvPr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zh-CN" alt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文字生成图片示例</a:t>
            </a:r>
            <a:endParaRPr lang="en-US" sz="266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ADCE36-B47F-ED32-1396-5F3193BAAFBB}"/>
              </a:ext>
            </a:extLst>
          </p:cNvPr>
          <p:cNvSpPr txBox="1"/>
          <p:nvPr/>
        </p:nvSpPr>
        <p:spPr>
          <a:xfrm>
            <a:off x="762000" y="9426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solidFill>
                  <a:srgbClr val="262626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小兔子放风筝，真实风格</a:t>
            </a:r>
            <a:endParaRPr lang="zh-CN" altLang="en-US" dirty="0"/>
          </a:p>
        </p:txBody>
      </p:sp>
      <p:pic>
        <p:nvPicPr>
          <p:cNvPr id="3" name="image.png">
            <a:extLst>
              <a:ext uri="{FF2B5EF4-FFF2-40B4-BE49-F238E27FC236}">
                <a16:creationId xmlns:a16="http://schemas.microsoft.com/office/drawing/2014/main" id="{C721F6FF-FBE5-6A93-7FED-756D8E83698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87619" y="1576658"/>
            <a:ext cx="6680689" cy="33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4613" y="1500188"/>
            <a:ext cx="2028825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04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2614613" y="2743200"/>
            <a:ext cx="510159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406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为什么计算机能做这么多不同的事？</a:t>
            </a:r>
            <a:endParaRPr lang="en-US" sz="406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25717"/>
            <a:ext cx="9144000" cy="51435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 t="-15008" b="-15008"/>
          <a:stretch/>
        </p:blipFill>
        <p:spPr>
          <a:xfrm>
            <a:off x="2883022" y="1206887"/>
            <a:ext cx="5549713" cy="405874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357637-FF54-8441-191C-B7C2A9625F8D}"/>
              </a:ext>
            </a:extLst>
          </p:cNvPr>
          <p:cNvSpPr txBox="1"/>
          <p:nvPr/>
        </p:nvSpPr>
        <p:spPr>
          <a:xfrm>
            <a:off x="274489" y="25718"/>
            <a:ext cx="4634752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通用计算机</a:t>
            </a:r>
            <a:br>
              <a:rPr lang="zh-CN" altLang="en-US" dirty="0"/>
            </a:b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我们平时说的计算机，一般指通用计算机，从名子看，就是能处理各种事情的，通用的机器。</a:t>
            </a:r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C83E1D-05A0-8379-3907-9C42B2BF87A4}"/>
              </a:ext>
            </a:extLst>
          </p:cNvPr>
          <p:cNvSpPr txBox="1"/>
          <p:nvPr/>
        </p:nvSpPr>
        <p:spPr>
          <a:xfrm>
            <a:off x="274489" y="1952025"/>
            <a:ext cx="24776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计算机可以安装程序</a:t>
            </a:r>
            <a:r>
              <a:rPr lang="en-US" altLang="zh-CN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APP，安装PPT程序就可以用来作课件</a:t>
            </a:r>
            <a:r>
              <a:rPr lang="en-US" altLang="zh-CN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。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安装造飞机的软件就可以设计飞机</a:t>
            </a:r>
            <a:r>
              <a:rPr lang="en-US" altLang="zh-CN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。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安装微信就可以打视频</a:t>
            </a:r>
            <a:r>
              <a:rPr lang="en-US" altLang="zh-CN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。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软件有许许多多</a:t>
            </a:r>
            <a:r>
              <a:rPr lang="en-US" altLang="zh-CN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，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计算机的能力就也许许多多</a:t>
            </a:r>
            <a:r>
              <a:rPr lang="en-US" altLang="zh-CN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。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EB2C03-ABE2-E4F1-742E-7818EA2E1887}"/>
              </a:ext>
            </a:extLst>
          </p:cNvPr>
          <p:cNvSpPr txBox="1"/>
          <p:nvPr/>
        </p:nvSpPr>
        <p:spPr>
          <a:xfrm>
            <a:off x="274489" y="4258179"/>
            <a:ext cx="2477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如果想要完成的任务没有现成的软件怎么办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4613" y="1500188"/>
            <a:ext cx="2028825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05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2614613" y="2743200"/>
            <a:ext cx="510159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590" b="1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编程入门</a:t>
            </a:r>
            <a:r>
              <a:rPr lang="zh-CN" altLang="en-US" sz="259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：教计算机做我们需要它做的事</a:t>
            </a:r>
            <a:endParaRPr lang="en-US" sz="259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编程入门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872" y="1047750"/>
            <a:ext cx="6619506" cy="3333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07948" y="3114280"/>
            <a:ext cx="6226180" cy="743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教计算机的，其实就是给它下达各种指令，让计算机执行指令，高效的完成我们希望它做的事情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002951" y="2841994"/>
            <a:ext cx="2192965" cy="147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0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rcRect t="7052" b="7052"/>
          <a:stretch/>
        </p:blipFill>
        <p:spPr>
          <a:xfrm>
            <a:off x="789836" y="923365"/>
            <a:ext cx="3451374" cy="166758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rcRect t="7052" b="7052"/>
          <a:stretch/>
        </p:blipFill>
        <p:spPr>
          <a:xfrm>
            <a:off x="5001733" y="923365"/>
            <a:ext cx="3451374" cy="1667583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297E0D0-C2F1-8FCA-23A7-881879F9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14" y="0"/>
            <a:ext cx="5143500" cy="514350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5303352" y="104026"/>
            <a:ext cx="510159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2730" b="1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什么是计算机</a:t>
            </a:r>
            <a:endParaRPr lang="en-US" sz="273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C8C80A-F170-AC93-560E-7492C19102C3}"/>
              </a:ext>
            </a:extLst>
          </p:cNvPr>
          <p:cNvSpPr txBox="1"/>
          <p:nvPr/>
        </p:nvSpPr>
        <p:spPr>
          <a:xfrm>
            <a:off x="5303352" y="822760"/>
            <a:ext cx="40991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计算机，生活中一般称作电脑</a:t>
            </a:r>
            <a:endParaRPr lang="en-US" altLang="zh-CN" sz="1800" b="1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endParaRPr lang="en-US" altLang="zh-CN" b="1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en-US" altLang="zh-CN" sz="1800" b="1" dirty="0" err="1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信息技术（IT）工作中一般称作机器</a:t>
            </a:r>
            <a:r>
              <a:rPr lang="en-US" altLang="zh-CN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。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8B3F55-B24B-84F4-5159-6058B660540A}"/>
              </a:ext>
            </a:extLst>
          </p:cNvPr>
          <p:cNvSpPr txBox="1"/>
          <p:nvPr/>
        </p:nvSpPr>
        <p:spPr>
          <a:xfrm>
            <a:off x="5378822" y="2026212"/>
            <a:ext cx="3719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从名称中，我们可以知道，它是一种用来作 </a:t>
            </a:r>
            <a:r>
              <a:rPr lang="zh-CN" altLang="en-US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 的 </a:t>
            </a:r>
            <a:r>
              <a:rPr lang="zh-CN" altLang="en-US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机器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工作时需要用 </a:t>
            </a:r>
            <a:r>
              <a:rPr lang="zh-CN" altLang="en-US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电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 ，像人 </a:t>
            </a:r>
            <a:r>
              <a:rPr lang="zh-CN" altLang="en-US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脑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 一样很聪明。</a:t>
            </a:r>
            <a:endParaRPr lang="zh-CN" altLang="en-US" sz="1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ct val="150000"/>
              </a:lnSpc>
              <a:buNone/>
            </a:pPr>
            <a:endParaRPr lang="zh-CN" alt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988219"/>
            <a:ext cx="7715250" cy="34528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56637" y="1276301"/>
            <a:ext cx="2346269" cy="28808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编程示例</a:t>
            </a:r>
            <a:br>
              <a:rPr lang="zh-CN" altLang="en-US" sz="14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</a:br>
            <a:r>
              <a:rPr lang="zh-CN" altLang="en-US" sz="14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控制机器人移动和画图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solidFill>
                <a:srgbClr val="FFFFFF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solidFill>
                <a:srgbClr val="FFFFFF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  <a:hlinkClick r:id="rId5"/>
              </a:rPr>
              <a:t>https://iamgd67.github.io/visual-programming-teaching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4CE798-8A34-91FE-463B-D4101F112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4090"/>
            <a:ext cx="4820293" cy="49098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1038" y="1614488"/>
            <a:ext cx="3395663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560" b="1" dirty="0">
                <a:solidFill>
                  <a:srgbClr val="6464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THE END</a:t>
            </a:r>
            <a:endParaRPr lang="en-US" sz="2560" dirty="0"/>
          </a:p>
        </p:txBody>
      </p:sp>
      <p:sp>
        <p:nvSpPr>
          <p:cNvPr id="3" name="Text 1"/>
          <p:cNvSpPr/>
          <p:nvPr/>
        </p:nvSpPr>
        <p:spPr>
          <a:xfrm>
            <a:off x="4491038" y="2057400"/>
            <a:ext cx="3395663" cy="10334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谢谢大家</a:t>
            </a:r>
            <a:endParaRPr lang="en-US" sz="4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家用计算机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872" y="1047750"/>
            <a:ext cx="6619506" cy="3333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7490" y="3774473"/>
            <a:ext cx="6344269" cy="663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小朋友们，知道这2种电脑的名称吗，知道各部分名称和作用吗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02951" y="2841994"/>
            <a:ext cx="2192965" cy="147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0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rcRect t="25842" b="25842"/>
          <a:stretch/>
        </p:blipFill>
        <p:spPr>
          <a:xfrm>
            <a:off x="823732" y="1758258"/>
            <a:ext cx="3317318" cy="160281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rcRect t="25842" b="25842"/>
          <a:stretch/>
        </p:blipFill>
        <p:spPr>
          <a:xfrm>
            <a:off x="4901573" y="1758258"/>
            <a:ext cx="3317318" cy="160281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DF59EC-DF23-9DE4-8EBA-F68B90AB417B}"/>
              </a:ext>
            </a:extLst>
          </p:cNvPr>
          <p:cNvSpPr txBox="1"/>
          <p:nvPr/>
        </p:nvSpPr>
        <p:spPr>
          <a:xfrm>
            <a:off x="762000" y="834928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日常生活中我们见到的计算机长这样，外表平平无奇，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每秒可运行数</a:t>
            </a:r>
            <a:r>
              <a:rPr lang="en-US" altLang="zh-CN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10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亿次的加法运算</a:t>
            </a:r>
            <a:endParaRPr lang="zh-CN" altLang="en-US" sz="1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家用台式机内部组件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70" y="1047750"/>
            <a:ext cx="4518543" cy="3512527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15" y="1164980"/>
            <a:ext cx="3770304" cy="2750527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9675" y="1512277"/>
            <a:ext cx="6724650" cy="849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机房里一般恒温恒湿，还好防尘，提供服务器良好的运行环境。不过因为服务器很多，很多散热风扇，噪音很大</a:t>
            </a:r>
            <a:endParaRPr lang="en-US" sz="1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rcRect t="-15019" b="-15019"/>
          <a:stretch/>
        </p:blipFill>
        <p:spPr>
          <a:xfrm>
            <a:off x="99684" y="1869504"/>
            <a:ext cx="3981779" cy="291204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rcRect t="-4823" b="-4823"/>
          <a:stretch/>
        </p:blipFill>
        <p:spPr>
          <a:xfrm>
            <a:off x="4572000" y="2322538"/>
            <a:ext cx="3362325" cy="245901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21E7D5-644C-2D3B-B5B4-33FF1194ECA6}"/>
              </a:ext>
            </a:extLst>
          </p:cNvPr>
          <p:cNvSpPr txBox="1"/>
          <p:nvPr/>
        </p:nvSpPr>
        <p:spPr>
          <a:xfrm>
            <a:off x="197916" y="196088"/>
            <a:ext cx="7109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服务器</a:t>
            </a:r>
            <a:br>
              <a:rPr lang="zh-CN" altLang="en-US" dirty="0"/>
            </a:b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除了日常的家用电脑，还有机房里的服务器，长这样，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方便堆叠在机架中。因为一般通过远程管理，所以平时不接显示器。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服务器比家用计算机更稳定，适合长时间不间断运行（数年）。</a:t>
            </a:r>
            <a:endParaRPr lang="zh-CN" altLang="en-US" sz="1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超级计算机</a:t>
            </a:r>
            <a:endParaRPr lang="en-US" sz="2660" dirty="0"/>
          </a:p>
        </p:txBody>
      </p:sp>
      <p:sp>
        <p:nvSpPr>
          <p:cNvPr id="4" name="Text 1"/>
          <p:cNvSpPr/>
          <p:nvPr/>
        </p:nvSpPr>
        <p:spPr>
          <a:xfrm>
            <a:off x="5856637" y="3259015"/>
            <a:ext cx="2346269" cy="898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solidFill>
                <a:srgbClr val="FFFFFF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solidFill>
                <a:srgbClr val="FFFFFF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rcRect t="3831" b="3831"/>
          <a:stretch/>
        </p:blipFill>
        <p:spPr>
          <a:xfrm>
            <a:off x="3729212" y="1113692"/>
            <a:ext cx="5369069" cy="371074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81AC60-D298-AC45-0C52-B6F062C875DA}"/>
              </a:ext>
            </a:extLst>
          </p:cNvPr>
          <p:cNvSpPr txBox="1"/>
          <p:nvPr/>
        </p:nvSpPr>
        <p:spPr>
          <a:xfrm>
            <a:off x="45720" y="996020"/>
            <a:ext cx="36834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超级计算机，天河二号，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中国制造，</a:t>
            </a:r>
            <a:r>
              <a:rPr lang="en-US" altLang="zh-CN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2013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年完成，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是当时时间上运行最快的计算机，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每秒可运行</a:t>
            </a:r>
            <a:r>
              <a:rPr lang="en-US" altLang="zh-CN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5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亿亿（</a:t>
            </a:r>
            <a:r>
              <a:rPr lang="en-US" altLang="zh-CN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5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后面</a:t>
            </a:r>
            <a:r>
              <a:rPr lang="en-US" altLang="zh-CN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16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个</a:t>
            </a:r>
            <a:r>
              <a:rPr lang="en-US" altLang="zh-CN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</a:t>
            </a: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）次小数运算，</a:t>
            </a:r>
            <a:endParaRPr lang="en-US" altLang="zh-CN" sz="1800" dirty="0">
              <a:solidFill>
                <a:srgbClr val="383838"/>
              </a:solidFill>
              <a:latin typeface="Noto Serif SC" pitchFamily="34" charset="0"/>
              <a:ea typeface="Noto Serif SC" pitchFamily="34" charset="-122"/>
              <a:cs typeface="Noto Serif SC" pitchFamily="34" charset="-120"/>
            </a:endParaRPr>
          </a:p>
          <a:p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性能相当于百万台家用计算机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E206D-C7BF-718F-9FD5-C48D635A8B23}"/>
              </a:ext>
            </a:extLst>
          </p:cNvPr>
          <p:cNvSpPr txBox="1"/>
          <p:nvPr/>
        </p:nvSpPr>
        <p:spPr>
          <a:xfrm>
            <a:off x="-39167" y="4842545"/>
            <a:ext cx="922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https://zh.wikipedia.org/wiki/%E5%A4%A9%E6%B2%B3%E4%BA%8C%E5%8F%B7</a:t>
            </a:r>
            <a:endParaRPr lang="en-US" altLang="zh-CN" sz="1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228600"/>
            <a:ext cx="7806690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广义的计算机还包括</a:t>
            </a:r>
            <a:endParaRPr lang="en-US" sz="266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3" y="1759854"/>
            <a:ext cx="3216227" cy="2680188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181" y="1943760"/>
            <a:ext cx="2680188" cy="2680188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698" y="1759854"/>
            <a:ext cx="3026749" cy="3130794"/>
          </a:xfrm>
          <a:prstGeom prst="rect">
            <a:avLst/>
          </a:prstGeom>
          <a:effectLst>
            <a:outerShdw blurRad="50800" dist="1270" dir="60000" algn="bl" rotWithShape="0">
              <a:srgbClr val="000000">
                <a:alpha val="12000"/>
              </a:srgbClr>
            </a:outerShdw>
          </a:effectLst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9A9F8F-3C64-1EFC-B78C-3D387FFA8776}"/>
              </a:ext>
            </a:extLst>
          </p:cNvPr>
          <p:cNvSpPr txBox="1"/>
          <p:nvPr/>
        </p:nvSpPr>
        <p:spPr>
          <a:xfrm>
            <a:off x="793505" y="682606"/>
            <a:ext cx="7385539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泛指电子计算机，即使用电进行计算（运算和数据处理）的机器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4613" y="1500188"/>
            <a:ext cx="2028825" cy="12430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5760" b="1" dirty="0">
                <a:solidFill>
                  <a:srgbClr val="B62C64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02</a:t>
            </a:r>
            <a:endParaRPr lang="en-US" sz="5760" dirty="0"/>
          </a:p>
        </p:txBody>
      </p:sp>
      <p:sp>
        <p:nvSpPr>
          <p:cNvPr id="3" name="Text 1"/>
          <p:cNvSpPr/>
          <p:nvPr/>
        </p:nvSpPr>
        <p:spPr>
          <a:xfrm>
            <a:off x="2614613" y="2743200"/>
            <a:ext cx="5101590" cy="1676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4200" b="1" dirty="0">
                <a:solidFill>
                  <a:srgbClr val="383838"/>
                </a:solidFill>
                <a:latin typeface="Noto Serif SC" pitchFamily="34" charset="0"/>
                <a:ea typeface="Noto Serif SC" pitchFamily="34" charset="-122"/>
                <a:cs typeface="Noto Serif SC" pitchFamily="34" charset="-120"/>
              </a:rPr>
              <a:t>计算机发展历史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543" y="4851083"/>
            <a:ext cx="1328738" cy="26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602</Words>
  <Application>Microsoft Office PowerPoint</Application>
  <PresentationFormat>全屏显示(16:9)</PresentationFormat>
  <Paragraphs>126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Noto Serif SC</vt:lpstr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初识计算机</dc:title>
  <dc:subject>幼儿园大一班主教</dc:subject>
  <dc:creator>刘念爸爸</dc:creator>
  <cp:lastModifiedBy>xk yj</cp:lastModifiedBy>
  <cp:revision>3</cp:revision>
  <dcterms:created xsi:type="dcterms:W3CDTF">2025-05-18T06:31:04Z</dcterms:created>
  <dcterms:modified xsi:type="dcterms:W3CDTF">2025-05-18T09:02:03Z</dcterms:modified>
</cp:coreProperties>
</file>